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69A579-922D-4C58-8A62-6A83643962C5}" v="8" dt="2021-01-12T22:13:59.7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7EF2CC-09FC-4DFC-A768-BC2A0A8E8603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89B78-E2C1-48E6-A493-E62A1AB2A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78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89FAE78-7CC8-4044-9439-7DDCDB82DE6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739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38A6B-9637-4EB2-9216-A4FEE866094A}" type="datetime1">
              <a:rPr lang="en-US" smtClean="0"/>
              <a:pPr/>
              <a:t>4/6/2023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dirty="0"/>
              <a:t>CIS 311: Application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303604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38A6B-9637-4EB2-9216-A4FEE866094A}" type="datetime1">
              <a:rPr lang="en-US" smtClean="0"/>
              <a:pPr/>
              <a:t>4/6/2023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dirty="0"/>
              <a:t>CIS 311: Application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160979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38A6B-9637-4EB2-9216-A4FEE866094A}" type="datetime1">
              <a:rPr lang="en-US" smtClean="0"/>
              <a:pPr/>
              <a:t>4/6/2023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dirty="0"/>
              <a:t>CIS 311: Application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8092167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38A6B-9637-4EB2-9216-A4FEE866094A}" type="datetime1">
              <a:rPr lang="en-US" smtClean="0"/>
              <a:pPr/>
              <a:t>4/6/2023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dirty="0"/>
              <a:t>CIS 311: Application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813350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38A6B-9637-4EB2-9216-A4FEE866094A}" type="datetime1">
              <a:rPr lang="en-US" smtClean="0"/>
              <a:pPr/>
              <a:t>4/6/2023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dirty="0"/>
              <a:t>CIS 311: Application Security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637835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38A6B-9637-4EB2-9216-A4FEE866094A}" type="datetime1">
              <a:rPr lang="en-US" smtClean="0"/>
              <a:pPr/>
              <a:t>4/6/2023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dirty="0"/>
              <a:t>CIS 311: Application Security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368725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22837-9CC1-4A61-BAFA-7493765ADC66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430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D60CC-8A0F-4A7F-BD8B-BB4A7F711A2F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32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718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39F6C-298E-457E-893D-52BE1F95B65D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726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A9AC1-3B9A-40CE-98D7-5F98568B867E}" type="datetime1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8212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BF3CD-53C4-4A2E-B87C-39AC67A7CF8F}" type="datetime1">
              <a:rPr lang="en-US" smtClean="0"/>
              <a:t>4/6/2023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810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F49B0-F0A6-4806-8662-5FD789F4D2D3}" type="datetime1">
              <a:rPr lang="en-US" smtClean="0"/>
              <a:t>4/6/2023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5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30667-29C0-4853-A695-2D323707E37B}" type="datetime1">
              <a:rPr lang="en-US" smtClean="0"/>
              <a:t>4/6/2023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6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641C9-1611-470E-AFCE-FFA8E3B79975}" type="datetime1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4887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44A5B-7AFE-42E6-B054-6D007AD1C19F}" type="datetime1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CIS 311: Application Security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05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38A6B-9637-4EB2-9216-A4FEE866094A}" type="datetime1">
              <a:rPr lang="en-US" smtClean="0"/>
              <a:pPr/>
              <a:t>4/6/2023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 dirty="0"/>
              <a:t>CIS 311: Application Security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4784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  <p:sldLayoutId id="2147483794" r:id="rId16"/>
    <p:sldLayoutId id="214748379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hyperlink" Target="https://www.openwall.com/lists/oss-security/2021/06/15/1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hyperlink" Target="https://filippo.io/Ticketbleed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hyperlink" Target="https://bugs.wireshark.org/bugzilla/show_bug.cgi?id=14397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hyperlink" Target="https://www.youtube.com/watch?v=yFl_ScKA300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toronto.edu/~arnold/427/18s/427_18S/indepth/dirty-cow/demo.html" TargetMode="External"/><Relationship Id="rId2" Type="http://schemas.openxmlformats.org/officeDocument/2006/relationships/hyperlink" Target="https://dirtycow.ninja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DEE3014-63A5-4454-96EC-66167595DF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970" b="15030"/>
          <a:stretch/>
        </p:blipFill>
        <p:spPr>
          <a:xfrm>
            <a:off x="3048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6A06DF-F722-4988-BC89-851B8C82FD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9708" y="4387970"/>
            <a:ext cx="10558405" cy="1378646"/>
          </a:xfrm>
        </p:spPr>
        <p:txBody>
          <a:bodyPr anchor="b">
            <a:normAutofit fontScale="90000"/>
          </a:bodyPr>
          <a:lstStyle/>
          <a:p>
            <a:r>
              <a:rPr lang="en-US" sz="5200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Bahnschrift" panose="020B0502040204020203" pitchFamily="34" charset="0"/>
              </a:rPr>
              <a:t>Module nine: Uninitialized Variables and Race Conditions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07F94-A1B7-4386-B249-3F37A12224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708" y="5878187"/>
            <a:ext cx="10558405" cy="501108"/>
          </a:xfrm>
        </p:spPr>
        <p:txBody>
          <a:bodyPr anchor="t">
            <a:normAutofit/>
          </a:bodyPr>
          <a:lstStyle/>
          <a:p>
            <a:r>
              <a:rPr lang="en-US" dirty="0">
                <a:ln w="3175">
                  <a:solidFill>
                    <a:schemeClr val="accent1">
                      <a:alpha val="40000"/>
                    </a:schemeClr>
                  </a:solidFill>
                </a:ln>
                <a:solidFill>
                  <a:srgbClr val="FFFFFF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Bahnschrift" panose="020B0502040204020203" pitchFamily="34" charset="0"/>
              </a:rPr>
              <a:t>CIS 311 – Prof. C. R. Johnson</a:t>
            </a:r>
          </a:p>
        </p:txBody>
      </p:sp>
    </p:spTree>
    <p:extLst>
      <p:ext uri="{BB962C8B-B14F-4D97-AF65-F5344CB8AC3E}">
        <p14:creationId xmlns:p14="http://schemas.microsoft.com/office/powerpoint/2010/main" val="2051058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4776-9A57-BBFE-93F9-797EA2A3A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Uninitialized function pointers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F609C-23BC-5C72-B113-648DDC713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becomes particularly dangerous when function pointers are uninitialized.</a:t>
            </a:r>
          </a:p>
          <a:p>
            <a:pPr lvl="1"/>
            <a:r>
              <a:rPr lang="en-US" dirty="0"/>
              <a:t>Allows attacker to control the flow of execution</a:t>
            </a:r>
          </a:p>
          <a:p>
            <a:pPr lvl="1"/>
            <a:r>
              <a:rPr lang="en-US" dirty="0"/>
              <a:t>Much like a return address in a stack overflow</a:t>
            </a:r>
          </a:p>
          <a:p>
            <a:pPr lvl="2"/>
            <a:r>
              <a:rPr lang="en-US" dirty="0"/>
              <a:t>But no stack cookies :)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58D11-5460-B34C-BA0D-67322B256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B8032-4376-35A2-E028-9E26608A3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BF5D5-90B2-6C47-95A2-F1990380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418AA-2639-5831-570F-FEA02D7C3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797" y="4091005"/>
            <a:ext cx="4669766" cy="197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262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C3301-CFFF-4013-2814-AAA7AF9F0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pointer example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76B1CCC-6740-D8BB-C0C9-1AD89EFE1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1196" y="2113473"/>
            <a:ext cx="6041744" cy="354171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5D227-F9F4-F7E6-3D86-0C6CF1373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2354D-EE4C-F91F-4743-72A4C623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A3910-2C18-B9C7-EAF1-E70710004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3DF673-90B7-40C8-0F95-2EF581E30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327" y="1864175"/>
            <a:ext cx="4245662" cy="476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829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1E535-4472-F2A0-2D41-2C6B65F17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examples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67DABC-FD69-E98C-1BE3-6C6DD4584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Kernel CAN BCM struct padding leak</a:t>
            </a:r>
          </a:p>
          <a:p>
            <a:pPr lvl="1"/>
            <a:r>
              <a:rPr lang="en-US" dirty="0"/>
              <a:t>CVE-2021-34693</a:t>
            </a:r>
          </a:p>
          <a:p>
            <a:pPr lvl="1"/>
            <a:r>
              <a:rPr lang="en-US" dirty="0">
                <a:hlinkClick r:id="rId2"/>
              </a:rPr>
              <a:t>https://www.openwall.com/lists/oss-security/2021/06/15/1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3B509-78D3-69B8-2F3E-F0AB0DDAF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81628-CA0C-1A66-1B8D-1236DCD72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516B1-620B-066C-C525-23F8648BC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246888-CF44-6C25-0DEA-21144AE59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3894943"/>
            <a:ext cx="3428641" cy="18758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918328-E1B4-DA11-E86B-9AFB30879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1742" y="3894943"/>
            <a:ext cx="5595668" cy="186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25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00313-53FD-C26E-E08F-8F2F87583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examples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415D9-58A5-4477-8C8F-B7F012F2C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F5 BIG-IP TLS session ticket invalid length leak</a:t>
            </a:r>
          </a:p>
          <a:p>
            <a:pPr lvl="1"/>
            <a:r>
              <a:rPr lang="en-US" dirty="0"/>
              <a:t>CVE-2016-9244 (a.k.a. “</a:t>
            </a:r>
            <a:r>
              <a:rPr lang="en-US" dirty="0" err="1"/>
              <a:t>Ticketbleed</a:t>
            </a:r>
            <a:r>
              <a:rPr lang="en-US" dirty="0"/>
              <a:t>”)</a:t>
            </a:r>
          </a:p>
          <a:p>
            <a:pPr lvl="1"/>
            <a:r>
              <a:rPr lang="en-US" dirty="0">
                <a:hlinkClick r:id="rId2"/>
              </a:rPr>
              <a:t>https://filippo.io/Ticketbleed/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F9960-BAD1-D7DE-460A-DCD9D35F6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0E9B7-9148-46DE-56DD-3306C7B54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5883274"/>
            <a:ext cx="6239309" cy="365125"/>
          </a:xfrm>
        </p:spPr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8B5DB-F68A-0E84-B273-AE17804E3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9EFACC-1A2D-416A-B59F-4CA04F0B5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7320" y="3762347"/>
            <a:ext cx="6524445" cy="202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58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4903F-1283-A171-F2CA-EEBC7A924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examples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4EA73-63ED-8AB6-54EC-179BC81F6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Wireshark free() called on uninitialized pointer</a:t>
            </a:r>
          </a:p>
          <a:p>
            <a:pPr lvl="1"/>
            <a:r>
              <a:rPr lang="en-US" dirty="0"/>
              <a:t>CVE-2018-6836</a:t>
            </a:r>
          </a:p>
          <a:p>
            <a:pPr lvl="1"/>
            <a:r>
              <a:rPr lang="en-US" dirty="0">
                <a:hlinkClick r:id="rId2"/>
              </a:rPr>
              <a:t>https://bugs.wireshark.org/bugzilla/show_bug.cgi?id=14397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C69C-AC4A-5037-3139-23C000307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F72C0-46BE-FBA3-D307-FC14BC60F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F78B8-93C3-4E0E-23B2-3B1508EC0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F30A68-C93E-E128-E7C6-9C5DF5955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64" y="3890513"/>
            <a:ext cx="2774471" cy="16781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13C2A9-A02E-76B2-B362-596FE10D6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9317" y="3890513"/>
            <a:ext cx="3238500" cy="24048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38FC07-A24A-CB0E-377A-BDF2E73BB9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1200" y="3890513"/>
            <a:ext cx="4386159" cy="175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251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BFA0E-F43A-EB27-24D3-86F69AA4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Race Condition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1D092-130B-BF82-A5E9-7903FA35D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two or more processes attempt to use the same shared resource simultaneously, resulting in unexpected or incorrect behavior.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51C7A-2678-689E-15F8-4C51A18B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2E35B-3628-768B-CDA8-14817C582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1D299-0511-F7EA-F262-22B7203A4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99BC54-B999-631A-0BC1-8B753B1E0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214" y="3253195"/>
            <a:ext cx="5331375" cy="3535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4597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7078-724A-E1F9-386C-B08F606C4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Of Check to Time Of Use (TOCTOU)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8B391-C771-89FB-2C35-AA39FAE63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Specific variety of race condition vulnerability in which there is a delay between a verification step and privileged action.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98D1D-6514-ECC5-BDC6-A98A47DFE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FDCE5-FC94-B1F5-8096-A45265094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AB315-876D-1275-441D-5C7F471D8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1E4A21-8630-0B13-FB29-C18696701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954" y="3187567"/>
            <a:ext cx="6708092" cy="35720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513A23-1816-F0BC-4F3E-CCC39EC1F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953" y="3187566"/>
            <a:ext cx="6708091" cy="357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58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F22C6-70F4-329F-E20C-8EA2EF519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 Considered Harmful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F6F23-0E73-FCB2-1FCF-E558213AB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filesystem is a prominent shared resource</a:t>
            </a:r>
          </a:p>
          <a:p>
            <a:pPr lvl="1"/>
            <a:r>
              <a:rPr lang="en-US" dirty="0"/>
              <a:t>Any process may read/write file(s) any time!</a:t>
            </a:r>
          </a:p>
          <a:p>
            <a:pPr lvl="1"/>
            <a:r>
              <a:rPr lang="en-US" dirty="0"/>
              <a:t>Carefully audit any file use by privileges programs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27BF9-9B99-3780-4A2B-FAE25BE32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034FF-6305-37BF-B78B-63F2622B3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B3E20-8822-1055-DB1B-6D8D88A4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BE18A7-B51B-4A32-A3F9-17D434103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822" y="3672639"/>
            <a:ext cx="5253487" cy="19495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49EB3D-E7F4-B689-0FBB-DA8B3EF0A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736" y="3691595"/>
            <a:ext cx="4584674" cy="301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366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099E-DC86-FC79-3C52-29FC54371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Considered Harmful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4C016-201C-DBB3-FA70-883ED8656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Memory (RAM) may sometimes also be a shared resource, between processes.</a:t>
            </a:r>
          </a:p>
          <a:p>
            <a:pPr lvl="1"/>
            <a:r>
              <a:rPr lang="en-US" dirty="0"/>
              <a:t>Example: Trace me if you can: Bypassing Linux </a:t>
            </a:r>
            <a:r>
              <a:rPr lang="en-US" dirty="0" err="1"/>
              <a:t>Syscall</a:t>
            </a:r>
            <a:r>
              <a:rPr lang="en-US" dirty="0"/>
              <a:t> Tracing, (DEFCON 30)</a:t>
            </a:r>
          </a:p>
          <a:p>
            <a:pPr lvl="1"/>
            <a:r>
              <a:rPr lang="en-US" dirty="0">
                <a:hlinkClick r:id="rId2"/>
              </a:rPr>
              <a:t>https://www.youtube.com/watch?v=yFl_ScKA300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8DBF6-C918-79F2-D9DC-966DB0D1B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410EC-0887-B239-AFCE-8AB4C4D87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C60F8-0D04-5D71-903D-B4D697890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8EAC58-BAE2-AA2A-631A-F39ADB40D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111" y="4095750"/>
            <a:ext cx="7086600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126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02E4C-6C08-B54E-688B-C2886656D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C1CF2-A396-40D6-352F-6969E951E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CVE-2016-5195 a.k.a. “Dirty COW”</a:t>
            </a:r>
          </a:p>
          <a:p>
            <a:pPr lvl="1"/>
            <a:r>
              <a:rPr lang="en-US" dirty="0">
                <a:hlinkClick r:id="rId2"/>
              </a:rPr>
              <a:t>https://dirtycow.ninja/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3"/>
              </a:rPr>
              <a:t>https://www.cs.toronto.edu/~arnold/427/18s/427_18S/indepth/dirty-cow/demo</a:t>
            </a:r>
            <a:r>
              <a:rPr lang="en-US">
                <a:hlinkClick r:id="rId3"/>
              </a:rPr>
              <a:t>.html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14FD2-72C4-53EA-3AB3-FFB16DF16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03685-6974-DBDC-DC3E-0B8C8A43D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A849E-3A81-95A5-4F93-47E6AD9CF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371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FE8E6-8015-5F56-A7DB-419F8C34E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corruption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70F40-A139-1B65-3CE1-21B017673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discrepancy between what the program thinks memory contains, and what it actually contains.</a:t>
            </a:r>
          </a:p>
          <a:p>
            <a:r>
              <a:rPr lang="en-US" dirty="0"/>
              <a:t>Buffer overflows are NOT the only way this may occur!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49A12-2614-D474-11EC-BB934AADA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28692-6AAA-AA24-71D0-9CF096443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6A276-5C55-9197-9600-6D4F7525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440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23E5D-677F-857E-1501-62ABD71A6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Uninitialized Variable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0C5F1-6575-6BFF-5AC0-F9106104D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Occurs when a variable is read and used before being assigned a sane value.</a:t>
            </a:r>
          </a:p>
          <a:p>
            <a:pPr lvl="1"/>
            <a:r>
              <a:rPr lang="en-US" dirty="0"/>
              <a:t>In C, memory is never automatically cleared, zeroed, or otherwise sanitized between uses.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0F84B-4363-2B82-3BCD-29C1D961E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C1219-6C84-795F-8150-B82FDA1F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3DEB6-3C9F-B1B1-21AB-8924CCD4B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475058-D04F-0E9D-A3E4-33B555A78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0" y="4136718"/>
            <a:ext cx="4446558" cy="24063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C5204B-F384-FFDC-721B-1690E4A6ED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9" t="45563" b="10389"/>
          <a:stretch/>
        </p:blipFill>
        <p:spPr>
          <a:xfrm>
            <a:off x="5587970" y="4760913"/>
            <a:ext cx="6206889" cy="40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85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1704B-A382-7B7B-453F-4F3F33220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leaks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868EE-54C5-3C28-93FF-71F7B25EC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Uninitialized variables may contain sensitive information from memory</a:t>
            </a:r>
          </a:p>
          <a:p>
            <a:pPr lvl="1"/>
            <a:r>
              <a:rPr lang="en-US" dirty="0"/>
              <a:t>Pointers (ASLR bypass!)</a:t>
            </a:r>
          </a:p>
          <a:p>
            <a:pPr lvl="1"/>
            <a:r>
              <a:rPr lang="en-US" dirty="0"/>
              <a:t>Passwords or secrets</a:t>
            </a:r>
          </a:p>
          <a:p>
            <a:pPr lvl="1"/>
            <a:r>
              <a:rPr lang="en-US" dirty="0"/>
              <a:t>Cryptographic keys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D95BD-CEB0-B642-7945-BF470520B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5E914-E8C2-3804-E219-765B79065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B1AC1-2BA6-3882-C029-63C600ECD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54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7B0F7-EA5F-C64B-7F06-57B0BDD8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leak example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581FEDD-E396-2D16-7750-C442DFAA1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1129" y="2044427"/>
            <a:ext cx="6604274" cy="389150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B0F79-FB62-DDF9-459E-32F44292B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5EC8A-607A-39AC-16FA-51A732E1A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864D4-B823-B661-F53F-B1688C539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5625ED-869D-01EB-7392-6BC863544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21" y="1706861"/>
            <a:ext cx="4573349" cy="5048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48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09E0D-13BF-256E-12A3-E4A7B4C52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Influencing program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5F076-186A-F895-A95F-C6A12BF0C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Variable values influence what a program does</a:t>
            </a:r>
          </a:p>
          <a:p>
            <a:pPr lvl="1"/>
            <a:r>
              <a:rPr lang="en-US" dirty="0"/>
              <a:t>Length, sizes</a:t>
            </a:r>
          </a:p>
          <a:p>
            <a:pPr lvl="1"/>
            <a:r>
              <a:rPr lang="en-US" dirty="0"/>
              <a:t>Boolean flags</a:t>
            </a:r>
          </a:p>
          <a:p>
            <a:pPr lvl="1"/>
            <a:r>
              <a:rPr lang="en-US" dirty="0"/>
              <a:t>Repetition counters</a:t>
            </a:r>
          </a:p>
          <a:p>
            <a:pPr lvl="1"/>
            <a:r>
              <a:rPr lang="en-US" dirty="0"/>
              <a:t>Pointers to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E0508-F61A-39DD-85B1-77170AB19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7DC68-D086-4E10-67A6-561895B23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5174A-5DC8-5654-85EC-0D8085863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624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55BB1-E728-C67B-A081-1044588B5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Influencing logic example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D22F484-7D9F-C4A6-8E73-FDEA762826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5957" y="1964935"/>
            <a:ext cx="6657444" cy="391833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090FC-368C-D22A-C6F6-AE47D2F63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6DCE6-5BF4-B6A1-79B9-6F056E80C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A02BD-5D06-5843-F9B5-2BC42A02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248C84-64A2-B283-BCFA-3006A391A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423" y="1733908"/>
            <a:ext cx="4675598" cy="504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917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A0CBE-A728-321F-F66D-952CC682A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Uninitialized heap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981DE-58BF-DEE7-48B9-BEA45DE82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malloc() and free() do not automatically “clear” or “zero out” memory either!</a:t>
            </a:r>
          </a:p>
          <a:p>
            <a:r>
              <a:rPr lang="en-US" dirty="0"/>
              <a:t>All the same problems…</a:t>
            </a:r>
          </a:p>
          <a:p>
            <a:pPr lvl="1"/>
            <a:r>
              <a:rPr lang="en-US" dirty="0"/>
              <a:t>Length, sizes</a:t>
            </a:r>
          </a:p>
          <a:p>
            <a:pPr lvl="1"/>
            <a:r>
              <a:rPr lang="en-US" dirty="0"/>
              <a:t>Boolean flags</a:t>
            </a:r>
          </a:p>
          <a:p>
            <a:pPr lvl="1"/>
            <a:r>
              <a:rPr lang="en-US" dirty="0"/>
              <a:t>Repetition counters</a:t>
            </a:r>
          </a:p>
          <a:p>
            <a:pPr lvl="1"/>
            <a:r>
              <a:rPr lang="en-US" dirty="0"/>
              <a:t>Pointers to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81D4A-FF50-D0F9-4B6E-6E343FAA3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02F5E-31BC-C334-BB94-38662E4B3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24C69-9715-C7C0-10A6-8CD1DFEF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116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F80A1-DC94-A237-C025-643849446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Uninitialized heap memory example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B8755-474D-C5DF-50CB-9639D0456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67A03-0D75-4281-ABBC-48F8F2265ADC}" type="datetime1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AD4E9-D6E5-EBBA-0204-7AC52C3A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CIS 311: Application Security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DD249-F898-EA35-8C48-A1109C94D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C7216DB-EBF9-0687-3F1C-2E3D04EEA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171" y="1837427"/>
            <a:ext cx="4642867" cy="4830792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044E206-53F6-495D-29FD-BA6471396C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32949" y="1837427"/>
            <a:ext cx="5331704" cy="4809970"/>
          </a:xfrm>
        </p:spPr>
      </p:pic>
    </p:spTree>
    <p:extLst>
      <p:ext uri="{BB962C8B-B14F-4D97-AF65-F5344CB8AC3E}">
        <p14:creationId xmlns:p14="http://schemas.microsoft.com/office/powerpoint/2010/main" val="13050565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ustom 20">
      <a:dk1>
        <a:sysClr val="windowText" lastClr="000000"/>
      </a:dk1>
      <a:lt1>
        <a:sysClr val="window" lastClr="FFFFFF"/>
      </a:lt1>
      <a:dk2>
        <a:srgbClr val="632E62"/>
      </a:dk2>
      <a:lt2>
        <a:srgbClr val="19141A"/>
      </a:lt2>
      <a:accent1>
        <a:srgbClr val="762EB1"/>
      </a:accent1>
      <a:accent2>
        <a:srgbClr val="762EB1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E7CDE7"/>
      </a:hlink>
      <a:folHlink>
        <a:srgbClr val="D09BCF"/>
      </a:folHlink>
    </a:clrScheme>
    <a:fontScheme name="Custom 3">
      <a:majorFont>
        <a:latin typeface="Bahnschrift"/>
        <a:ea typeface=""/>
        <a:cs typeface=""/>
      </a:majorFont>
      <a:minorFont>
        <a:latin typeface="HelvLight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4123</TotalTime>
  <Words>603</Words>
  <Application>Microsoft Office PowerPoint</Application>
  <PresentationFormat>Widescreen</PresentationFormat>
  <Paragraphs>117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Bahnschrift</vt:lpstr>
      <vt:lpstr>Calibri</vt:lpstr>
      <vt:lpstr>HelvLight</vt:lpstr>
      <vt:lpstr>Circuit</vt:lpstr>
      <vt:lpstr>Module nine: Uninitialized Variables and Race Conditions</vt:lpstr>
      <vt:lpstr>Memory corruption</vt:lpstr>
      <vt:lpstr>Uninitialized Variable Usage</vt:lpstr>
      <vt:lpstr>Memory leaks</vt:lpstr>
      <vt:lpstr>Memory leak example</vt:lpstr>
      <vt:lpstr>Influencing program logic</vt:lpstr>
      <vt:lpstr>Influencing logic example</vt:lpstr>
      <vt:lpstr>Uninitialized heap memory</vt:lpstr>
      <vt:lpstr>Uninitialized heap memory example</vt:lpstr>
      <vt:lpstr>Uninitialized function pointers</vt:lpstr>
      <vt:lpstr>Function pointer example</vt:lpstr>
      <vt:lpstr>Real world examples (1)</vt:lpstr>
      <vt:lpstr>Real world examples (2)</vt:lpstr>
      <vt:lpstr>Real world examples (3)</vt:lpstr>
      <vt:lpstr>Race Condition Definition</vt:lpstr>
      <vt:lpstr>Time Of Check to Time Of Use (TOCTOU)</vt:lpstr>
      <vt:lpstr>Files Considered Harmful</vt:lpstr>
      <vt:lpstr>Memory Considered Harmful</vt:lpstr>
      <vt:lpstr>Classic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One: The Role of Technology</dc:title>
  <dc:creator>Chad Johnson</dc:creator>
  <cp:lastModifiedBy>Johnson, Chad</cp:lastModifiedBy>
  <cp:revision>18</cp:revision>
  <dcterms:created xsi:type="dcterms:W3CDTF">2020-06-22T15:36:07Z</dcterms:created>
  <dcterms:modified xsi:type="dcterms:W3CDTF">2023-04-06T12:07:42Z</dcterms:modified>
</cp:coreProperties>
</file>